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9" r:id="rId3"/>
    <p:sldId id="263" r:id="rId4"/>
    <p:sldId id="258" r:id="rId5"/>
    <p:sldId id="257" r:id="rId6"/>
    <p:sldId id="260" r:id="rId7"/>
    <p:sldId id="261" r:id="rId8"/>
    <p:sldId id="262"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46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522693-5936-42D7-A673-4605757A67D5}" type="datetimeFigureOut">
              <a:rPr lang="en-US" smtClean="0"/>
              <a:t>1/10/2020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175FFF-A277-42D7-B763-362B1EC9A669}" type="slidenum">
              <a:rPr lang="en-US" smtClean="0"/>
              <a:t>‹#›</a:t>
            </a:fld>
            <a:endParaRPr lang="en-US"/>
          </a:p>
        </p:txBody>
      </p:sp>
    </p:spTree>
    <p:extLst>
      <p:ext uri="{BB962C8B-B14F-4D97-AF65-F5344CB8AC3E}">
        <p14:creationId xmlns:p14="http://schemas.microsoft.com/office/powerpoint/2010/main" val="1723394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patient was told</a:t>
            </a:r>
            <a:r>
              <a:rPr lang="en-US" baseline="0" dirty="0" smtClean="0"/>
              <a:t> about health concerns related to depression. </a:t>
            </a:r>
            <a:r>
              <a:rPr lang="en-US" sz="1200" kern="1200" baseline="0" dirty="0" smtClean="0">
                <a:solidFill>
                  <a:schemeClr val="tx1"/>
                </a:solidFill>
                <a:effectLst/>
                <a:latin typeface="+mn-lt"/>
                <a:ea typeface="+mn-ea"/>
                <a:cs typeface="+mn-cs"/>
              </a:rPr>
              <a:t>He was enlightened that </a:t>
            </a:r>
            <a:r>
              <a:rPr lang="en-US" sz="1200" kern="1200" dirty="0" err="1" smtClean="0">
                <a:solidFill>
                  <a:schemeClr val="tx1"/>
                </a:solidFill>
                <a:effectLst/>
                <a:latin typeface="+mn-lt"/>
                <a:ea typeface="+mn-ea"/>
                <a:cs typeface="+mn-cs"/>
              </a:rPr>
              <a:t>epression</a:t>
            </a:r>
            <a:r>
              <a:rPr lang="en-US" sz="1200" kern="1200" dirty="0" smtClean="0">
                <a:solidFill>
                  <a:schemeClr val="tx1"/>
                </a:solidFill>
                <a:effectLst/>
                <a:latin typeface="+mn-lt"/>
                <a:ea typeface="+mn-ea"/>
                <a:cs typeface="+mn-cs"/>
              </a:rPr>
              <a:t> is often characterized by symptoms such as loss of excitement, fatigue, decreased energy levels, feelings of unworthiness and guilt, pessimism, bleakness,</a:t>
            </a:r>
            <a:r>
              <a:rPr lang="en-US" sz="1200" kern="1200" baseline="0" dirty="0" smtClean="0">
                <a:solidFill>
                  <a:schemeClr val="tx1"/>
                </a:solidFill>
                <a:effectLst/>
                <a:latin typeface="+mn-lt"/>
                <a:ea typeface="+mn-ea"/>
                <a:cs typeface="+mn-cs"/>
              </a:rPr>
              <a:t> and l</a:t>
            </a:r>
            <a:r>
              <a:rPr lang="en-US" sz="1200" kern="1200" dirty="0" smtClean="0">
                <a:solidFill>
                  <a:schemeClr val="tx1"/>
                </a:solidFill>
                <a:effectLst/>
                <a:latin typeface="+mn-lt"/>
                <a:ea typeface="+mn-ea"/>
                <a:cs typeface="+mn-cs"/>
              </a:rPr>
              <a:t>ack of emotional reactivity.</a:t>
            </a:r>
            <a:r>
              <a:rPr lang="en-US" sz="1200" kern="1200" baseline="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F7175FFF-A277-42D7-B763-362B1EC9A669}" type="slidenum">
              <a:rPr lang="en-US" smtClean="0"/>
              <a:t>2</a:t>
            </a:fld>
            <a:endParaRPr lang="en-US"/>
          </a:p>
        </p:txBody>
      </p:sp>
    </p:spTree>
    <p:extLst>
      <p:ext uri="{BB962C8B-B14F-4D97-AF65-F5344CB8AC3E}">
        <p14:creationId xmlns:p14="http://schemas.microsoft.com/office/powerpoint/2010/main" val="937624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Face-to-face</a:t>
            </a:r>
            <a:r>
              <a:rPr lang="en-US" baseline="0" dirty="0" smtClean="0"/>
              <a:t> communication with the patient revealed that he experiences </a:t>
            </a:r>
            <a:r>
              <a:rPr lang="en-US" sz="1200" kern="1200" dirty="0" smtClean="0">
                <a:solidFill>
                  <a:schemeClr val="tx1"/>
                </a:solidFill>
                <a:effectLst/>
                <a:latin typeface="+mn-lt"/>
                <a:ea typeface="+mn-ea"/>
                <a:cs typeface="+mn-cs"/>
              </a:rPr>
              <a:t>as persistent sadness, feelings of hopelessness, fatigue, low self-esteem, loss of appetite, lack of sleep, concentration difficulties, and suicidal thoughts. </a:t>
            </a:r>
            <a:endParaRPr lang="en-US" dirty="0"/>
          </a:p>
        </p:txBody>
      </p:sp>
      <p:sp>
        <p:nvSpPr>
          <p:cNvPr id="4" name="Slide Number Placeholder 3"/>
          <p:cNvSpPr>
            <a:spLocks noGrp="1"/>
          </p:cNvSpPr>
          <p:nvPr>
            <p:ph type="sldNum" sz="quarter" idx="10"/>
          </p:nvPr>
        </p:nvSpPr>
        <p:spPr/>
        <p:txBody>
          <a:bodyPr/>
          <a:lstStyle/>
          <a:p>
            <a:fld id="{F7175FFF-A277-42D7-B763-362B1EC9A669}" type="slidenum">
              <a:rPr lang="en-US" smtClean="0"/>
              <a:t>3</a:t>
            </a:fld>
            <a:endParaRPr lang="en-US"/>
          </a:p>
        </p:txBody>
      </p:sp>
    </p:spTree>
    <p:extLst>
      <p:ext uri="{BB962C8B-B14F-4D97-AF65-F5344CB8AC3E}">
        <p14:creationId xmlns:p14="http://schemas.microsoft.com/office/powerpoint/2010/main" val="779312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selected patient was enlightened on collaborative efforts between him and the nurses are required in his treatment. He was educated that positive emotional reactivity helps prevent suicidal thoughts. Collaborative and stepped care entails comprehensive screening of depressive symptoms, co-location of nursing practitioners, treatment guidelines, and training of nurses on how to handle depression patients. </a:t>
            </a:r>
            <a:r>
              <a:rPr lang="en-US" sz="1200" dirty="0" smtClean="0">
                <a:effectLst/>
                <a:latin typeface="Times New Roman"/>
                <a:ea typeface="Calibri"/>
              </a:rPr>
              <a:t>Also, clinicians should be educated on primary care approaches that should be applied to depression patients (</a:t>
            </a:r>
            <a:r>
              <a:rPr lang="en-US" sz="1200" dirty="0" err="1" smtClean="0">
                <a:effectLst/>
                <a:latin typeface="Times New Roman"/>
                <a:ea typeface="Calibri"/>
              </a:rPr>
              <a:t>Unutzer</a:t>
            </a:r>
            <a:r>
              <a:rPr lang="en-US" sz="1200" dirty="0" smtClean="0">
                <a:effectLst/>
                <a:latin typeface="Times New Roman"/>
                <a:ea typeface="Calibri"/>
              </a:rPr>
              <a:t> &amp; Park, 2012). </a:t>
            </a:r>
            <a:endParaRPr lang="en-US" dirty="0"/>
          </a:p>
        </p:txBody>
      </p:sp>
      <p:sp>
        <p:nvSpPr>
          <p:cNvPr id="4" name="Slide Number Placeholder 3"/>
          <p:cNvSpPr>
            <a:spLocks noGrp="1"/>
          </p:cNvSpPr>
          <p:nvPr>
            <p:ph type="sldNum" sz="quarter" idx="10"/>
          </p:nvPr>
        </p:nvSpPr>
        <p:spPr/>
        <p:txBody>
          <a:bodyPr/>
          <a:lstStyle/>
          <a:p>
            <a:fld id="{F7175FFF-A277-42D7-B763-362B1EC9A669}" type="slidenum">
              <a:rPr lang="en-US" smtClean="0"/>
              <a:t>4</a:t>
            </a:fld>
            <a:endParaRPr lang="en-US"/>
          </a:p>
        </p:txBody>
      </p:sp>
    </p:spTree>
    <p:extLst>
      <p:ext uri="{BB962C8B-B14F-4D97-AF65-F5344CB8AC3E}">
        <p14:creationId xmlns:p14="http://schemas.microsoft.com/office/powerpoint/2010/main" val="1665989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patient</a:t>
            </a:r>
            <a:r>
              <a:rPr lang="en-US" baseline="0" dirty="0" smtClean="0"/>
              <a:t> was educated that depression management will ensure maximum treatment outcomes. I agreed with the patient that the plan will help reduce his vulnerability to death, depressive symptoms, period of hospitalization, care costs, promote his emotional reactivity, and induce positive behavioral traits.</a:t>
            </a:r>
            <a:endParaRPr lang="en-US" dirty="0"/>
          </a:p>
        </p:txBody>
      </p:sp>
      <p:sp>
        <p:nvSpPr>
          <p:cNvPr id="4" name="Slide Number Placeholder 3"/>
          <p:cNvSpPr>
            <a:spLocks noGrp="1"/>
          </p:cNvSpPr>
          <p:nvPr>
            <p:ph type="sldNum" sz="quarter" idx="10"/>
          </p:nvPr>
        </p:nvSpPr>
        <p:spPr/>
        <p:txBody>
          <a:bodyPr/>
          <a:lstStyle/>
          <a:p>
            <a:fld id="{F7175FFF-A277-42D7-B763-362B1EC9A669}" type="slidenum">
              <a:rPr lang="en-US" smtClean="0"/>
              <a:t>5</a:t>
            </a:fld>
            <a:endParaRPr lang="en-US"/>
          </a:p>
        </p:txBody>
      </p:sp>
    </p:spTree>
    <p:extLst>
      <p:ext uri="{BB962C8B-B14F-4D97-AF65-F5344CB8AC3E}">
        <p14:creationId xmlns:p14="http://schemas.microsoft.com/office/powerpoint/2010/main" val="1225254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patient and I developed session goals that entailed improving his self-esteem, sleep, mood, energy levels, concentration levels, appetite, and motivate him to be more proactive in life. </a:t>
            </a:r>
            <a:endParaRPr lang="en-US" dirty="0"/>
          </a:p>
        </p:txBody>
      </p:sp>
      <p:sp>
        <p:nvSpPr>
          <p:cNvPr id="4" name="Slide Number Placeholder 3"/>
          <p:cNvSpPr>
            <a:spLocks noGrp="1"/>
          </p:cNvSpPr>
          <p:nvPr>
            <p:ph type="sldNum" sz="quarter" idx="10"/>
          </p:nvPr>
        </p:nvSpPr>
        <p:spPr/>
        <p:txBody>
          <a:bodyPr/>
          <a:lstStyle/>
          <a:p>
            <a:fld id="{F7175FFF-A277-42D7-B763-362B1EC9A669}" type="slidenum">
              <a:rPr lang="en-US" smtClean="0"/>
              <a:t>6</a:t>
            </a:fld>
            <a:endParaRPr lang="en-US"/>
          </a:p>
        </p:txBody>
      </p:sp>
    </p:spTree>
    <p:extLst>
      <p:ext uri="{BB962C8B-B14F-4D97-AF65-F5344CB8AC3E}">
        <p14:creationId xmlns:p14="http://schemas.microsoft.com/office/powerpoint/2010/main" val="3766952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patient and I discussed the required session outcomes. In this regard, at the end of the session, the patient’s learning needs should be addressed, his emotions and self-esteem should improve as well as restoration of normal sleeping and eating habits. Also, his concentration and energy levels should increase significantly.</a:t>
            </a:r>
            <a:endParaRPr lang="en-US" dirty="0"/>
          </a:p>
        </p:txBody>
      </p:sp>
      <p:sp>
        <p:nvSpPr>
          <p:cNvPr id="4" name="Slide Number Placeholder 3"/>
          <p:cNvSpPr>
            <a:spLocks noGrp="1"/>
          </p:cNvSpPr>
          <p:nvPr>
            <p:ph type="sldNum" sz="quarter" idx="10"/>
          </p:nvPr>
        </p:nvSpPr>
        <p:spPr/>
        <p:txBody>
          <a:bodyPr/>
          <a:lstStyle/>
          <a:p>
            <a:fld id="{F7175FFF-A277-42D7-B763-362B1EC9A669}" type="slidenum">
              <a:rPr lang="en-US" smtClean="0"/>
              <a:t>7</a:t>
            </a:fld>
            <a:endParaRPr lang="en-US"/>
          </a:p>
        </p:txBody>
      </p:sp>
    </p:spTree>
    <p:extLst>
      <p:ext uri="{BB962C8B-B14F-4D97-AF65-F5344CB8AC3E}">
        <p14:creationId xmlns:p14="http://schemas.microsoft.com/office/powerpoint/2010/main" val="2930596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plan</a:t>
            </a:r>
            <a:r>
              <a:rPr lang="en-US" baseline="0" dirty="0" smtClean="0"/>
              <a:t> will be subjected to revision incase the session and health promotional goals are not met within the set timeline. Also, revisions can be made of the intervention administered to the patients in case of better alternatives. Besides, lack patient satisfaction and misalignment with patient-centered care will cause the plan to be revised. In case of relapse, unchanged care costs, and the period of hospitalization will also force the patient and I to rectify the plan.</a:t>
            </a:r>
            <a:endParaRPr lang="en-US" dirty="0"/>
          </a:p>
        </p:txBody>
      </p:sp>
      <p:sp>
        <p:nvSpPr>
          <p:cNvPr id="4" name="Slide Number Placeholder 3"/>
          <p:cNvSpPr>
            <a:spLocks noGrp="1"/>
          </p:cNvSpPr>
          <p:nvPr>
            <p:ph type="sldNum" sz="quarter" idx="10"/>
          </p:nvPr>
        </p:nvSpPr>
        <p:spPr/>
        <p:txBody>
          <a:bodyPr/>
          <a:lstStyle/>
          <a:p>
            <a:fld id="{F7175FFF-A277-42D7-B763-362B1EC9A669}" type="slidenum">
              <a:rPr lang="en-US" smtClean="0"/>
              <a:t>8</a:t>
            </a:fld>
            <a:endParaRPr lang="en-US"/>
          </a:p>
        </p:txBody>
      </p:sp>
    </p:spTree>
    <p:extLst>
      <p:ext uri="{BB962C8B-B14F-4D97-AF65-F5344CB8AC3E}">
        <p14:creationId xmlns:p14="http://schemas.microsoft.com/office/powerpoint/2010/main" val="2702417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D3258857-56E5-4179-8C31-76D082ABFE88}" type="datetimeFigureOut">
              <a:rPr lang="en-US" smtClean="0"/>
              <a:t>1/10/2020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460449B6-EDBB-4C74-8052-DF23FAED99C2}"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258857-56E5-4179-8C31-76D082ABFE88}"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449B6-EDBB-4C74-8052-DF23FAED99C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258857-56E5-4179-8C31-76D082ABFE88}"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449B6-EDBB-4C74-8052-DF23FAED99C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3258857-56E5-4179-8C31-76D082ABFE88}" type="datetimeFigureOut">
              <a:rPr lang="en-US" smtClean="0"/>
              <a:t>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0449B6-EDBB-4C74-8052-DF23FAED99C2}"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3258857-56E5-4179-8C31-76D082ABFE88}" type="datetimeFigureOut">
              <a:rPr lang="en-US" smtClean="0"/>
              <a:t>1/10/2020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0449B6-EDBB-4C74-8052-DF23FAED99C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258857-56E5-4179-8C31-76D082ABFE88}" type="datetimeFigureOut">
              <a:rPr lang="en-US" smtClean="0"/>
              <a:t>1/10/2020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0449B6-EDBB-4C74-8052-DF23FAED99C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258857-56E5-4179-8C31-76D082ABFE88}" type="datetimeFigureOut">
              <a:rPr lang="en-US" smtClean="0"/>
              <a:t>1/10/2020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0449B6-EDBB-4C74-8052-DF23FAED99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3258857-56E5-4179-8C31-76D082ABFE88}" type="datetimeFigureOut">
              <a:rPr lang="en-US" smtClean="0"/>
              <a:t>1/10/2020</a:t>
            </a:fld>
            <a:endParaRPr lang="en-US"/>
          </a:p>
        </p:txBody>
      </p:sp>
      <p:sp>
        <p:nvSpPr>
          <p:cNvPr id="7" name="Slide Number Placeholder 6"/>
          <p:cNvSpPr>
            <a:spLocks noGrp="1"/>
          </p:cNvSpPr>
          <p:nvPr>
            <p:ph type="sldNum" sz="quarter" idx="12"/>
          </p:nvPr>
        </p:nvSpPr>
        <p:spPr/>
        <p:txBody>
          <a:bodyPr/>
          <a:lstStyle/>
          <a:p>
            <a:fld id="{460449B6-EDBB-4C74-8052-DF23FAED99C2}"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258857-56E5-4179-8C31-76D082ABFE88}" type="datetimeFigureOut">
              <a:rPr lang="en-US" smtClean="0"/>
              <a:t>1/10/2020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460449B6-EDBB-4C74-8052-DF23FAED99C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258857-56E5-4179-8C31-76D082ABFE88}"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449B6-EDBB-4C74-8052-DF23FAED99C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258857-56E5-4179-8C31-76D082ABFE88}" type="datetimeFigureOut">
              <a:rPr lang="en-US" smtClean="0"/>
              <a:t>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449B6-EDBB-4C74-8052-DF23FAED99C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D3258857-56E5-4179-8C31-76D082ABFE88}" type="datetimeFigureOut">
              <a:rPr lang="en-US" smtClean="0"/>
              <a:t>1/10/2020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460449B6-EDBB-4C74-8052-DF23FAED99C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Assessment 4</a:t>
            </a:r>
            <a:endParaRPr lang="en-US" dirty="0"/>
          </a:p>
        </p:txBody>
      </p:sp>
      <p:sp>
        <p:nvSpPr>
          <p:cNvPr id="3" name="Subtitle 2"/>
          <p:cNvSpPr>
            <a:spLocks noGrp="1"/>
          </p:cNvSpPr>
          <p:nvPr>
            <p:ph type="subTitle" idx="1"/>
          </p:nvPr>
        </p:nvSpPr>
        <p:spPr/>
        <p:txBody>
          <a:bodyPr/>
          <a:lstStyle/>
          <a:p>
            <a:r>
              <a:rPr lang="en-US" dirty="0" smtClean="0"/>
              <a:t>Health Promotion Plan for Depression Management</a:t>
            </a:r>
            <a:endParaRPr lang="en-US" dirty="0"/>
          </a:p>
        </p:txBody>
      </p:sp>
    </p:spTree>
    <p:extLst>
      <p:ext uri="{BB962C8B-B14F-4D97-AF65-F5344CB8AC3E}">
        <p14:creationId xmlns:p14="http://schemas.microsoft.com/office/powerpoint/2010/main" val="3549691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Concerns</a:t>
            </a:r>
            <a:endParaRPr lang="en-US" dirty="0"/>
          </a:p>
        </p:txBody>
      </p:sp>
      <p:sp>
        <p:nvSpPr>
          <p:cNvPr id="3" name="Content Placeholder 2"/>
          <p:cNvSpPr>
            <a:spLocks noGrp="1"/>
          </p:cNvSpPr>
          <p:nvPr>
            <p:ph idx="1"/>
          </p:nvPr>
        </p:nvSpPr>
        <p:spPr/>
        <p:txBody>
          <a:bodyPr/>
          <a:lstStyle/>
          <a:p>
            <a:r>
              <a:rPr lang="en-US" dirty="0" smtClean="0"/>
              <a:t>Loss of excitement.</a:t>
            </a:r>
          </a:p>
          <a:p>
            <a:r>
              <a:rPr lang="en-US" dirty="0" smtClean="0"/>
              <a:t>Fatigue</a:t>
            </a:r>
          </a:p>
          <a:p>
            <a:r>
              <a:rPr lang="en-US" dirty="0" smtClean="0"/>
              <a:t>Decreased energy levels.</a:t>
            </a:r>
          </a:p>
          <a:p>
            <a:r>
              <a:rPr lang="en-US" dirty="0" smtClean="0"/>
              <a:t>Feelings of unworthiness.</a:t>
            </a:r>
          </a:p>
          <a:p>
            <a:r>
              <a:rPr lang="en-US" dirty="0" smtClean="0"/>
              <a:t>Bleakness.</a:t>
            </a:r>
          </a:p>
          <a:p>
            <a:r>
              <a:rPr lang="en-US" dirty="0" smtClean="0"/>
              <a:t>Pessimism</a:t>
            </a:r>
          </a:p>
          <a:p>
            <a:r>
              <a:rPr lang="en-US" dirty="0" smtClean="0"/>
              <a:t>Lack of emotional reactivity.</a:t>
            </a:r>
          </a:p>
          <a:p>
            <a:endParaRPr lang="en-US" dirty="0"/>
          </a:p>
        </p:txBody>
      </p:sp>
    </p:spTree>
    <p:extLst>
      <p:ext uri="{BB962C8B-B14F-4D97-AF65-F5344CB8AC3E}">
        <p14:creationId xmlns:p14="http://schemas.microsoft.com/office/powerpoint/2010/main" val="3945705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Patient’s Diagnosis</a:t>
            </a:r>
            <a:endParaRPr lang="en-US" dirty="0"/>
          </a:p>
        </p:txBody>
      </p:sp>
      <p:sp>
        <p:nvSpPr>
          <p:cNvPr id="3" name="Content Placeholder 2"/>
          <p:cNvSpPr>
            <a:spLocks noGrp="1"/>
          </p:cNvSpPr>
          <p:nvPr>
            <p:ph idx="1"/>
          </p:nvPr>
        </p:nvSpPr>
        <p:spPr/>
        <p:txBody>
          <a:bodyPr>
            <a:normAutofit lnSpcReduction="10000"/>
          </a:bodyPr>
          <a:lstStyle/>
          <a:p>
            <a:r>
              <a:rPr lang="en-US" dirty="0" smtClean="0"/>
              <a:t>Persistent sadness</a:t>
            </a:r>
          </a:p>
          <a:p>
            <a:r>
              <a:rPr lang="en-US" dirty="0" smtClean="0"/>
              <a:t>Feelings of hopelessness</a:t>
            </a:r>
          </a:p>
          <a:p>
            <a:r>
              <a:rPr lang="en-US" dirty="0" smtClean="0"/>
              <a:t>Fatigue</a:t>
            </a:r>
          </a:p>
          <a:p>
            <a:r>
              <a:rPr lang="en-US" dirty="0" smtClean="0"/>
              <a:t>Concentration difficulties</a:t>
            </a:r>
          </a:p>
          <a:p>
            <a:r>
              <a:rPr lang="en-US" dirty="0" smtClean="0"/>
              <a:t>Suicidal thoughts.</a:t>
            </a:r>
          </a:p>
          <a:p>
            <a:r>
              <a:rPr lang="en-US" dirty="0" smtClean="0"/>
              <a:t>Lack of sleep.</a:t>
            </a:r>
          </a:p>
          <a:p>
            <a:r>
              <a:rPr lang="en-US" dirty="0" smtClean="0"/>
              <a:t>Loss of appetite.</a:t>
            </a:r>
          </a:p>
          <a:p>
            <a:r>
              <a:rPr lang="en-US" dirty="0" smtClean="0"/>
              <a:t>Low self-esteem.</a:t>
            </a:r>
            <a:endParaRPr lang="en-US" dirty="0"/>
          </a:p>
        </p:txBody>
      </p:sp>
    </p:spTree>
    <p:extLst>
      <p:ext uri="{BB962C8B-B14F-4D97-AF65-F5344CB8AC3E}">
        <p14:creationId xmlns:p14="http://schemas.microsoft.com/office/powerpoint/2010/main" val="4004614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Depression Prevention and Management</a:t>
            </a:r>
            <a:endParaRPr lang="en-US" dirty="0"/>
          </a:p>
        </p:txBody>
      </p:sp>
      <p:sp>
        <p:nvSpPr>
          <p:cNvPr id="3" name="Content Placeholder 2"/>
          <p:cNvSpPr>
            <a:spLocks noGrp="1"/>
          </p:cNvSpPr>
          <p:nvPr>
            <p:ph idx="1"/>
          </p:nvPr>
        </p:nvSpPr>
        <p:spPr/>
        <p:txBody>
          <a:bodyPr/>
          <a:lstStyle/>
          <a:p>
            <a:r>
              <a:rPr lang="en-US" dirty="0" smtClean="0"/>
              <a:t>Collaborative care.</a:t>
            </a:r>
          </a:p>
          <a:p>
            <a:r>
              <a:rPr lang="en-US" dirty="0" smtClean="0"/>
              <a:t>Promoting emotional reactivity.</a:t>
            </a:r>
          </a:p>
          <a:p>
            <a:r>
              <a:rPr lang="en-US" dirty="0" smtClean="0"/>
              <a:t>Stepped care.</a:t>
            </a:r>
          </a:p>
          <a:p>
            <a:r>
              <a:rPr lang="en-US" dirty="0" smtClean="0"/>
              <a:t>Comprehensive screening.</a:t>
            </a:r>
          </a:p>
          <a:p>
            <a:r>
              <a:rPr lang="en-US" dirty="0" smtClean="0"/>
              <a:t>Training of nurses.</a:t>
            </a:r>
          </a:p>
          <a:p>
            <a:r>
              <a:rPr lang="en-US" dirty="0" smtClean="0"/>
              <a:t>Treatment guidelines.</a:t>
            </a:r>
          </a:p>
          <a:p>
            <a:r>
              <a:rPr lang="en-US" dirty="0" smtClean="0"/>
              <a:t>Co-location of nursing practitioners.</a:t>
            </a:r>
            <a:endParaRPr lang="en-US" dirty="0"/>
          </a:p>
        </p:txBody>
      </p:sp>
    </p:spTree>
    <p:extLst>
      <p:ext uri="{BB962C8B-B14F-4D97-AF65-F5344CB8AC3E}">
        <p14:creationId xmlns:p14="http://schemas.microsoft.com/office/powerpoint/2010/main" val="3138522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Promotion Goals </a:t>
            </a:r>
            <a:endParaRPr lang="en-US" dirty="0"/>
          </a:p>
        </p:txBody>
      </p:sp>
      <p:sp>
        <p:nvSpPr>
          <p:cNvPr id="3" name="Content Placeholder 2"/>
          <p:cNvSpPr>
            <a:spLocks noGrp="1"/>
          </p:cNvSpPr>
          <p:nvPr>
            <p:ph idx="1"/>
          </p:nvPr>
        </p:nvSpPr>
        <p:spPr/>
        <p:txBody>
          <a:bodyPr/>
          <a:lstStyle/>
          <a:p>
            <a:r>
              <a:rPr lang="en-US" dirty="0" smtClean="0"/>
              <a:t>Reduction of adverse effects.</a:t>
            </a:r>
          </a:p>
          <a:p>
            <a:r>
              <a:rPr lang="en-US" dirty="0" smtClean="0"/>
              <a:t>Reduce vulnerability to death.</a:t>
            </a:r>
          </a:p>
          <a:p>
            <a:r>
              <a:rPr lang="en-US" dirty="0" smtClean="0"/>
              <a:t>Promote emotional reactivity.</a:t>
            </a:r>
          </a:p>
          <a:p>
            <a:r>
              <a:rPr lang="en-US" dirty="0" smtClean="0"/>
              <a:t>Induce positive behavioral characteristics.</a:t>
            </a:r>
          </a:p>
          <a:p>
            <a:r>
              <a:rPr lang="en-US" dirty="0" smtClean="0"/>
              <a:t>Reduce depressive symptoms.</a:t>
            </a:r>
          </a:p>
          <a:p>
            <a:r>
              <a:rPr lang="en-US" dirty="0" smtClean="0"/>
              <a:t>Reduce the period of hospitalization.</a:t>
            </a:r>
          </a:p>
          <a:p>
            <a:r>
              <a:rPr lang="en-US" dirty="0" smtClean="0"/>
              <a:t>Reduce care cost.</a:t>
            </a:r>
            <a:endParaRPr lang="en-US" dirty="0"/>
          </a:p>
        </p:txBody>
      </p:sp>
    </p:spTree>
    <p:extLst>
      <p:ext uri="{BB962C8B-B14F-4D97-AF65-F5344CB8AC3E}">
        <p14:creationId xmlns:p14="http://schemas.microsoft.com/office/powerpoint/2010/main" val="2279276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for the Session</a:t>
            </a:r>
            <a:endParaRPr lang="en-US" dirty="0"/>
          </a:p>
        </p:txBody>
      </p:sp>
      <p:sp>
        <p:nvSpPr>
          <p:cNvPr id="3" name="Content Placeholder 2"/>
          <p:cNvSpPr>
            <a:spLocks noGrp="1"/>
          </p:cNvSpPr>
          <p:nvPr>
            <p:ph idx="1"/>
          </p:nvPr>
        </p:nvSpPr>
        <p:spPr/>
        <p:txBody>
          <a:bodyPr/>
          <a:lstStyle/>
          <a:p>
            <a:r>
              <a:rPr lang="en-US" dirty="0" smtClean="0"/>
              <a:t>To help improve his self-esteem.</a:t>
            </a:r>
          </a:p>
          <a:p>
            <a:r>
              <a:rPr lang="en-US" dirty="0" smtClean="0"/>
              <a:t>Increase his appetite. </a:t>
            </a:r>
          </a:p>
          <a:p>
            <a:r>
              <a:rPr lang="en-US" dirty="0" smtClean="0"/>
              <a:t>Improve his sleep.</a:t>
            </a:r>
          </a:p>
          <a:p>
            <a:r>
              <a:rPr lang="en-US" dirty="0" smtClean="0"/>
              <a:t>Improve his mood.</a:t>
            </a:r>
          </a:p>
          <a:p>
            <a:r>
              <a:rPr lang="en-US" dirty="0" smtClean="0"/>
              <a:t>Motivate the patient.</a:t>
            </a:r>
          </a:p>
          <a:p>
            <a:r>
              <a:rPr lang="en-US" dirty="0" smtClean="0"/>
              <a:t>Increase his energy levels.</a:t>
            </a:r>
          </a:p>
          <a:p>
            <a:r>
              <a:rPr lang="en-US" dirty="0" smtClean="0"/>
              <a:t>Improve his concentration.</a:t>
            </a:r>
            <a:endParaRPr lang="en-US" dirty="0"/>
          </a:p>
        </p:txBody>
      </p:sp>
    </p:spTree>
    <p:extLst>
      <p:ext uri="{BB962C8B-B14F-4D97-AF65-F5344CB8AC3E}">
        <p14:creationId xmlns:p14="http://schemas.microsoft.com/office/powerpoint/2010/main" val="3488083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Evaluation of Session Outcomes</a:t>
            </a:r>
            <a:endParaRPr lang="en-US" dirty="0"/>
          </a:p>
        </p:txBody>
      </p:sp>
      <p:sp>
        <p:nvSpPr>
          <p:cNvPr id="3" name="Content Placeholder 2"/>
          <p:cNvSpPr>
            <a:spLocks noGrp="1"/>
          </p:cNvSpPr>
          <p:nvPr>
            <p:ph idx="1"/>
          </p:nvPr>
        </p:nvSpPr>
        <p:spPr/>
        <p:txBody>
          <a:bodyPr/>
          <a:lstStyle/>
          <a:p>
            <a:r>
              <a:rPr lang="en-US" dirty="0" smtClean="0"/>
              <a:t>Learning needs. </a:t>
            </a:r>
          </a:p>
          <a:p>
            <a:r>
              <a:rPr lang="en-US" dirty="0" smtClean="0"/>
              <a:t>Emotional performance.</a:t>
            </a:r>
          </a:p>
          <a:p>
            <a:r>
              <a:rPr lang="en-US" dirty="0" smtClean="0"/>
              <a:t>Self-esteem improvement. </a:t>
            </a:r>
          </a:p>
          <a:p>
            <a:r>
              <a:rPr lang="en-US" dirty="0" smtClean="0"/>
              <a:t>Normal sleeping habits.</a:t>
            </a:r>
          </a:p>
          <a:p>
            <a:r>
              <a:rPr lang="en-US" dirty="0" smtClean="0"/>
              <a:t>Restoration of appetite.</a:t>
            </a:r>
          </a:p>
          <a:p>
            <a:r>
              <a:rPr lang="en-US" dirty="0" smtClean="0"/>
              <a:t>Improvement of concentration levels.</a:t>
            </a:r>
          </a:p>
          <a:p>
            <a:r>
              <a:rPr lang="en-US" dirty="0" smtClean="0"/>
              <a:t>Increment of energy levels.</a:t>
            </a:r>
            <a:endParaRPr lang="en-US" dirty="0"/>
          </a:p>
        </p:txBody>
      </p:sp>
    </p:spTree>
    <p:extLst>
      <p:ext uri="{BB962C8B-B14F-4D97-AF65-F5344CB8AC3E}">
        <p14:creationId xmlns:p14="http://schemas.microsoft.com/office/powerpoint/2010/main" val="3541905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Revisions</a:t>
            </a:r>
            <a:endParaRPr lang="en-US" dirty="0"/>
          </a:p>
        </p:txBody>
      </p:sp>
      <p:sp>
        <p:nvSpPr>
          <p:cNvPr id="3" name="Content Placeholder 2"/>
          <p:cNvSpPr>
            <a:spLocks noGrp="1"/>
          </p:cNvSpPr>
          <p:nvPr>
            <p:ph idx="1"/>
          </p:nvPr>
        </p:nvSpPr>
        <p:spPr/>
        <p:txBody>
          <a:bodyPr>
            <a:normAutofit lnSpcReduction="10000"/>
          </a:bodyPr>
          <a:lstStyle/>
          <a:p>
            <a:r>
              <a:rPr lang="en-US" dirty="0" smtClean="0"/>
              <a:t>Health promotion goals.</a:t>
            </a:r>
          </a:p>
          <a:p>
            <a:r>
              <a:rPr lang="en-US" dirty="0" smtClean="0"/>
              <a:t>Session goals. </a:t>
            </a:r>
          </a:p>
          <a:p>
            <a:r>
              <a:rPr lang="en-US" dirty="0" smtClean="0"/>
              <a:t>Intervention administered.</a:t>
            </a:r>
          </a:p>
          <a:p>
            <a:r>
              <a:rPr lang="en-US" dirty="0" smtClean="0"/>
              <a:t>Reduced patient satisfaction.</a:t>
            </a:r>
          </a:p>
          <a:p>
            <a:r>
              <a:rPr lang="en-US" dirty="0" smtClean="0"/>
              <a:t>Misalignment with patient-centered care.</a:t>
            </a:r>
          </a:p>
          <a:p>
            <a:r>
              <a:rPr lang="en-US" dirty="0" smtClean="0"/>
              <a:t>Relapse.</a:t>
            </a:r>
          </a:p>
          <a:p>
            <a:r>
              <a:rPr lang="en-US" dirty="0" smtClean="0"/>
              <a:t>Unchanged care costs.</a:t>
            </a:r>
          </a:p>
          <a:p>
            <a:r>
              <a:rPr lang="en-US" dirty="0" smtClean="0"/>
              <a:t>Unchanged period of hospitalization. </a:t>
            </a:r>
          </a:p>
          <a:p>
            <a:endParaRPr lang="en-US" dirty="0"/>
          </a:p>
        </p:txBody>
      </p:sp>
    </p:spTree>
    <p:extLst>
      <p:ext uri="{BB962C8B-B14F-4D97-AF65-F5344CB8AC3E}">
        <p14:creationId xmlns:p14="http://schemas.microsoft.com/office/powerpoint/2010/main" val="1265109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lstStyle/>
          <a:p>
            <a:pPr marL="0" indent="0">
              <a:buNone/>
            </a:pPr>
            <a:r>
              <a:rPr lang="en-US" dirty="0" err="1"/>
              <a:t>Unutzer</a:t>
            </a:r>
            <a:r>
              <a:rPr lang="en-US" dirty="0"/>
              <a:t>, J. &amp; Park, M. (2012). Strategies to </a:t>
            </a:r>
            <a:r>
              <a:rPr lang="en-US" dirty="0" smtClean="0"/>
              <a:t>	improve </a:t>
            </a:r>
            <a:r>
              <a:rPr lang="en-US" dirty="0"/>
              <a:t>the management </a:t>
            </a:r>
            <a:r>
              <a:rPr lang="en-US"/>
              <a:t>of </a:t>
            </a:r>
            <a:r>
              <a:rPr lang="en-US" smtClean="0"/>
              <a:t>	depression </a:t>
            </a:r>
            <a:r>
              <a:rPr lang="en-US"/>
              <a:t>in </a:t>
            </a:r>
            <a:r>
              <a:rPr lang="en-US" smtClean="0"/>
              <a:t>primary</a:t>
            </a:r>
            <a:endParaRPr lang="en-US" dirty="0"/>
          </a:p>
          <a:p>
            <a:pPr marL="0" indent="0">
              <a:buNone/>
            </a:pPr>
            <a:r>
              <a:rPr lang="en-US" dirty="0"/>
              <a:t>	care. </a:t>
            </a:r>
            <a:r>
              <a:rPr lang="en-US" i="1" dirty="0"/>
              <a:t>Primary Care</a:t>
            </a:r>
            <a:r>
              <a:rPr lang="en-US" dirty="0"/>
              <a:t>, 39(2), 415-431.</a:t>
            </a:r>
          </a:p>
          <a:p>
            <a:pPr marL="0" indent="0">
              <a:buNone/>
            </a:pPr>
            <a:endParaRPr lang="en-US" dirty="0"/>
          </a:p>
        </p:txBody>
      </p:sp>
    </p:spTree>
    <p:extLst>
      <p:ext uri="{BB962C8B-B14F-4D97-AF65-F5344CB8AC3E}">
        <p14:creationId xmlns:p14="http://schemas.microsoft.com/office/powerpoint/2010/main" val="19923072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63</TotalTime>
  <Words>638</Words>
  <Application>Microsoft Office PowerPoint</Application>
  <PresentationFormat>On-screen Show (4:3)</PresentationFormat>
  <Paragraphs>77</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Austin</vt:lpstr>
      <vt:lpstr>Assessment 4</vt:lpstr>
      <vt:lpstr>Health Concerns</vt:lpstr>
      <vt:lpstr>Patient’s Diagnosis</vt:lpstr>
      <vt:lpstr>Depression Prevention and Management</vt:lpstr>
      <vt:lpstr>Health Promotion Goals </vt:lpstr>
      <vt:lpstr>Goals for the Session</vt:lpstr>
      <vt:lpstr>Evaluation of Session Outcomes</vt:lpstr>
      <vt:lpstr>Possible Revisions</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4</dc:title>
  <dc:creator>Windows User</dc:creator>
  <cp:lastModifiedBy>Windows User</cp:lastModifiedBy>
  <cp:revision>8</cp:revision>
  <dcterms:created xsi:type="dcterms:W3CDTF">2020-01-10T13:05:08Z</dcterms:created>
  <dcterms:modified xsi:type="dcterms:W3CDTF">2020-01-10T14:09:08Z</dcterms:modified>
</cp:coreProperties>
</file>